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  <p:sldMasterId id="2147483676" r:id="rId5"/>
    <p:sldMasterId id="2147483685" r:id="rId6"/>
  </p:sldMasterIdLst>
  <p:notesMasterIdLst>
    <p:notesMasterId r:id="rId8"/>
  </p:notesMasterIdLst>
  <p:handoutMasterIdLst>
    <p:handoutMasterId r:id="rId9"/>
  </p:handoutMasterIdLst>
  <p:sldIdLst>
    <p:sldId id="281" r:id="rId7"/>
  </p:sldIdLst>
  <p:sldSz cx="12192000" cy="6858000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299"/>
    <a:srgbClr val="0071BD"/>
    <a:srgbClr val="BDBDBE"/>
    <a:srgbClr val="8F78DC"/>
    <a:srgbClr val="73CD86"/>
    <a:srgbClr val="DF9533"/>
    <a:srgbClr val="F28C6F"/>
    <a:srgbClr val="8FAADC"/>
    <a:srgbClr val="E5E95E"/>
    <a:srgbClr val="FDC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96" autoAdjust="0"/>
    <p:restoredTop sz="95385" autoAdjust="0"/>
  </p:normalViewPr>
  <p:slideViewPr>
    <p:cSldViewPr snapToGrid="0">
      <p:cViewPr varScale="1">
        <p:scale>
          <a:sx n="67" d="100"/>
          <a:sy n="67" d="100"/>
        </p:scale>
        <p:origin x="36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1884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668F7-8247-41DA-8BAE-28325172230F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E7E42-48F5-4F1D-B527-C3DC5CCB9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740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07E6A-862D-4852-8CB0-974E0DCBAC59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2A2CF-FF27-4ADB-BB89-B7A03F04D9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7027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5320" y="959688"/>
            <a:ext cx="3448594" cy="705803"/>
          </a:xfrm>
          <a:prstGeom prst="rect">
            <a:avLst/>
          </a:prstGeom>
        </p:spPr>
        <p:txBody>
          <a:bodyPr anchor="b"/>
          <a:lstStyle>
            <a:lvl1pPr algn="ctr">
              <a:defRPr sz="3200">
                <a:latin typeface="+mn-lt"/>
              </a:defRPr>
            </a:lvl1pPr>
          </a:lstStyle>
          <a:p>
            <a:r>
              <a:rPr lang="en-US" dirty="0"/>
              <a:t>Title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54538" y="3424556"/>
            <a:ext cx="4413068" cy="100810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b="0" dirty="0" err="1"/>
              <a:t>Subtopic</a:t>
            </a:r>
            <a:r>
              <a:rPr lang="fi-FI" b="0" dirty="0"/>
              <a:t>/</a:t>
            </a:r>
            <a:r>
              <a:rPr lang="fi-FI" b="0" dirty="0" err="1"/>
              <a:t>more</a:t>
            </a:r>
            <a:r>
              <a:rPr lang="fi-FI" b="0" dirty="0"/>
              <a:t> info</a:t>
            </a: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7006107" y="2597244"/>
            <a:ext cx="4861499" cy="82731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/>
              <a:t>Empowering a Pan-European Network to Counter Hybrid-Threats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7DFAE0-E8B1-4863-9DAC-9E2FE3C43F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79" y="448141"/>
            <a:ext cx="3075709" cy="172889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1279" y="4319632"/>
            <a:ext cx="3351212" cy="36557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baseline="0"/>
            </a:lvl1pPr>
          </a:lstStyle>
          <a:p>
            <a:pPr lvl="0"/>
            <a:r>
              <a:rPr lang="fi-FI" dirty="0"/>
              <a:t>Author 1/</a:t>
            </a:r>
            <a:r>
              <a:rPr lang="fi-FI" dirty="0" err="1"/>
              <a:t>organization</a:t>
            </a:r>
            <a:endParaRPr lang="fi-FI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1279" y="5565277"/>
            <a:ext cx="3351212" cy="330426"/>
          </a:xfrm>
          <a:prstGeom prst="rect">
            <a:avLst/>
          </a:prstGeom>
        </p:spPr>
        <p:txBody>
          <a:bodyPr/>
          <a:lstStyle>
            <a:lvl1pPr>
              <a:defRPr lang="fi-FI" sz="18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 err="1"/>
              <a:t>Date</a:t>
            </a:r>
            <a:r>
              <a:rPr lang="fi-FI" dirty="0"/>
              <a:t>/</a:t>
            </a:r>
            <a:r>
              <a:rPr lang="fi-FI" dirty="0" err="1"/>
              <a:t>more</a:t>
            </a:r>
            <a:r>
              <a:rPr lang="fi-FI" dirty="0"/>
              <a:t> info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551279" y="4736827"/>
            <a:ext cx="3351212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Author 2/</a:t>
            </a:r>
            <a:r>
              <a:rPr lang="fi-FI" dirty="0" err="1"/>
              <a:t>organization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334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800CF174-A17E-DB43-967F-3CD2EC4958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33200" y="6503767"/>
            <a:ext cx="558799" cy="356357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4988106-24E9-134A-87DC-CD9A3968523A}"/>
              </a:ext>
            </a:extLst>
          </p:cNvPr>
          <p:cNvGrpSpPr/>
          <p:nvPr userDrawn="1"/>
        </p:nvGrpSpPr>
        <p:grpSpPr>
          <a:xfrm>
            <a:off x="9883842" y="5486516"/>
            <a:ext cx="2308158" cy="806790"/>
            <a:chOff x="5712217" y="-16867"/>
            <a:chExt cx="2308158" cy="806790"/>
          </a:xfrm>
          <a:solidFill>
            <a:schemeClr val="accent5">
              <a:lumMod val="75000"/>
              <a:alpha val="4000"/>
            </a:schemeClr>
          </a:solidFill>
        </p:grpSpPr>
        <p:sp>
          <p:nvSpPr>
            <p:cNvPr id="36" name="Flowchart: Connector 13">
              <a:extLst>
                <a:ext uri="{FF2B5EF4-FFF2-40B4-BE49-F238E27FC236}">
                  <a16:creationId xmlns:a16="http://schemas.microsoft.com/office/drawing/2014/main" id="{EF451B7A-73EE-2D49-A7C8-C6D41B4867B9}"/>
                </a:ext>
              </a:extLst>
            </p:cNvPr>
            <p:cNvSpPr/>
            <p:nvPr userDrawn="1"/>
          </p:nvSpPr>
          <p:spPr>
            <a:xfrm>
              <a:off x="5712217" y="84220"/>
              <a:ext cx="180000" cy="180000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AF8F180-5B77-F549-A344-05F6FCC2B01B}"/>
                </a:ext>
              </a:extLst>
            </p:cNvPr>
            <p:cNvCxnSpPr/>
            <p:nvPr userDrawn="1"/>
          </p:nvCxnSpPr>
          <p:spPr>
            <a:xfrm>
              <a:off x="5876767" y="189098"/>
              <a:ext cx="597253" cy="235584"/>
            </a:xfrm>
            <a:prstGeom prst="line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39" name="Flowchart: Connector 15">
              <a:extLst>
                <a:ext uri="{FF2B5EF4-FFF2-40B4-BE49-F238E27FC236}">
                  <a16:creationId xmlns:a16="http://schemas.microsoft.com/office/drawing/2014/main" id="{31BA0800-FB92-D447-AAB8-74CC521651F9}"/>
                </a:ext>
              </a:extLst>
            </p:cNvPr>
            <p:cNvSpPr/>
            <p:nvPr userDrawn="1"/>
          </p:nvSpPr>
          <p:spPr>
            <a:xfrm>
              <a:off x="6460307" y="310958"/>
              <a:ext cx="288000" cy="288000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Flowchart: Connector 16">
              <a:extLst>
                <a:ext uri="{FF2B5EF4-FFF2-40B4-BE49-F238E27FC236}">
                  <a16:creationId xmlns:a16="http://schemas.microsoft.com/office/drawing/2014/main" id="{C592B1CA-DB1E-FB46-8F84-17675FF672E5}"/>
                </a:ext>
              </a:extLst>
            </p:cNvPr>
            <p:cNvSpPr/>
            <p:nvPr userDrawn="1"/>
          </p:nvSpPr>
          <p:spPr>
            <a:xfrm>
              <a:off x="6514307" y="365664"/>
              <a:ext cx="180000" cy="180000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1F4A2BC-9CCE-E743-9665-4AFE5A3F251D}"/>
                </a:ext>
              </a:extLst>
            </p:cNvPr>
            <p:cNvCxnSpPr/>
            <p:nvPr userDrawn="1"/>
          </p:nvCxnSpPr>
          <p:spPr>
            <a:xfrm flipV="1">
              <a:off x="6694307" y="257234"/>
              <a:ext cx="112893" cy="107447"/>
            </a:xfrm>
            <a:prstGeom prst="line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42" name="Flowchart: Connector 18">
              <a:extLst>
                <a:ext uri="{FF2B5EF4-FFF2-40B4-BE49-F238E27FC236}">
                  <a16:creationId xmlns:a16="http://schemas.microsoft.com/office/drawing/2014/main" id="{A73AC24F-9372-A143-9E53-7C105869AA6F}"/>
                </a:ext>
              </a:extLst>
            </p:cNvPr>
            <p:cNvSpPr/>
            <p:nvPr userDrawn="1"/>
          </p:nvSpPr>
          <p:spPr>
            <a:xfrm>
              <a:off x="6770532" y="113689"/>
              <a:ext cx="180000" cy="180000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Flowchart: Connector 19">
              <a:extLst>
                <a:ext uri="{FF2B5EF4-FFF2-40B4-BE49-F238E27FC236}">
                  <a16:creationId xmlns:a16="http://schemas.microsoft.com/office/drawing/2014/main" id="{68CFD7BD-8442-6943-B9DE-AB20A1CD8653}"/>
                </a:ext>
              </a:extLst>
            </p:cNvPr>
            <p:cNvSpPr/>
            <p:nvPr userDrawn="1"/>
          </p:nvSpPr>
          <p:spPr>
            <a:xfrm>
              <a:off x="7321611" y="252152"/>
              <a:ext cx="108000" cy="108000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20A757C-0BB5-D948-9391-6AF54BB8671D}"/>
                </a:ext>
              </a:extLst>
            </p:cNvPr>
            <p:cNvCxnSpPr/>
            <p:nvPr userDrawn="1"/>
          </p:nvCxnSpPr>
          <p:spPr>
            <a:xfrm>
              <a:off x="6745082" y="474792"/>
              <a:ext cx="404968" cy="205"/>
            </a:xfrm>
            <a:prstGeom prst="line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45" name="Flowchart: Connector 21">
              <a:extLst>
                <a:ext uri="{FF2B5EF4-FFF2-40B4-BE49-F238E27FC236}">
                  <a16:creationId xmlns:a16="http://schemas.microsoft.com/office/drawing/2014/main" id="{56C2C7F0-4940-C349-8E74-B2066D3E4740}"/>
                </a:ext>
              </a:extLst>
            </p:cNvPr>
            <p:cNvSpPr/>
            <p:nvPr userDrawn="1"/>
          </p:nvSpPr>
          <p:spPr>
            <a:xfrm>
              <a:off x="7254825" y="563613"/>
              <a:ext cx="108000" cy="108000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Flowchart: Connector 22">
              <a:extLst>
                <a:ext uri="{FF2B5EF4-FFF2-40B4-BE49-F238E27FC236}">
                  <a16:creationId xmlns:a16="http://schemas.microsoft.com/office/drawing/2014/main" id="{316F4364-EB52-4E4A-97BE-6808C9D10FAC}"/>
                </a:ext>
              </a:extLst>
            </p:cNvPr>
            <p:cNvSpPr/>
            <p:nvPr userDrawn="1"/>
          </p:nvSpPr>
          <p:spPr>
            <a:xfrm>
              <a:off x="7146825" y="420837"/>
              <a:ext cx="108000" cy="108000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Flowchart: Connector 23">
              <a:extLst>
                <a:ext uri="{FF2B5EF4-FFF2-40B4-BE49-F238E27FC236}">
                  <a16:creationId xmlns:a16="http://schemas.microsoft.com/office/drawing/2014/main" id="{1A855CB7-CC6F-7D42-80ED-4CED9E5E3784}"/>
                </a:ext>
              </a:extLst>
            </p:cNvPr>
            <p:cNvSpPr/>
            <p:nvPr userDrawn="1"/>
          </p:nvSpPr>
          <p:spPr>
            <a:xfrm flipV="1">
              <a:off x="7177527" y="452336"/>
              <a:ext cx="45719" cy="45719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FD3250D7-7E02-C943-9674-8F2178B4595D}"/>
                </a:ext>
              </a:extLst>
            </p:cNvPr>
            <p:cNvCxnSpPr>
              <a:endCxn id="43" idx="3"/>
            </p:cNvCxnSpPr>
            <p:nvPr userDrawn="1"/>
          </p:nvCxnSpPr>
          <p:spPr>
            <a:xfrm flipV="1">
              <a:off x="7239182" y="344336"/>
              <a:ext cx="98245" cy="103552"/>
            </a:xfrm>
            <a:prstGeom prst="line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43AC2DF-29CE-534B-8B74-D6741BF88103}"/>
                </a:ext>
              </a:extLst>
            </p:cNvPr>
            <p:cNvCxnSpPr>
              <a:endCxn id="45" idx="1"/>
            </p:cNvCxnSpPr>
            <p:nvPr userDrawn="1"/>
          </p:nvCxnSpPr>
          <p:spPr>
            <a:xfrm>
              <a:off x="7223246" y="515101"/>
              <a:ext cx="47395" cy="64328"/>
            </a:xfrm>
            <a:prstGeom prst="line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1450B81-D88D-3541-9E6D-8515FCE2C797}"/>
                </a:ext>
              </a:extLst>
            </p:cNvPr>
            <p:cNvCxnSpPr>
              <a:endCxn id="45" idx="3"/>
            </p:cNvCxnSpPr>
            <p:nvPr userDrawn="1"/>
          </p:nvCxnSpPr>
          <p:spPr>
            <a:xfrm flipV="1">
              <a:off x="7146825" y="655797"/>
              <a:ext cx="123816" cy="134126"/>
            </a:xfrm>
            <a:prstGeom prst="line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0ACD9D9-ED2D-6F48-BD82-3FCFD37F4F05}"/>
                </a:ext>
              </a:extLst>
            </p:cNvPr>
            <p:cNvCxnSpPr/>
            <p:nvPr userDrawn="1"/>
          </p:nvCxnSpPr>
          <p:spPr>
            <a:xfrm flipV="1">
              <a:off x="7429611" y="305110"/>
              <a:ext cx="228600" cy="1042"/>
            </a:xfrm>
            <a:prstGeom prst="line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54" name="Flowchart: Connector 28">
              <a:extLst>
                <a:ext uri="{FF2B5EF4-FFF2-40B4-BE49-F238E27FC236}">
                  <a16:creationId xmlns:a16="http://schemas.microsoft.com/office/drawing/2014/main" id="{0EB9AA79-62C3-F147-84B9-B004F888B10F}"/>
                </a:ext>
              </a:extLst>
            </p:cNvPr>
            <p:cNvSpPr/>
            <p:nvPr userDrawn="1"/>
          </p:nvSpPr>
          <p:spPr>
            <a:xfrm flipV="1">
              <a:off x="7645088" y="282250"/>
              <a:ext cx="45719" cy="45719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EEDAEF5-1F73-BF49-832B-40BA3D644122}"/>
                </a:ext>
              </a:extLst>
            </p:cNvPr>
            <p:cNvCxnSpPr/>
            <p:nvPr userDrawn="1"/>
          </p:nvCxnSpPr>
          <p:spPr>
            <a:xfrm flipV="1">
              <a:off x="7677220" y="33711"/>
              <a:ext cx="294993" cy="249765"/>
            </a:xfrm>
            <a:prstGeom prst="line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56" name="Flowchart: Connector 30">
              <a:extLst>
                <a:ext uri="{FF2B5EF4-FFF2-40B4-BE49-F238E27FC236}">
                  <a16:creationId xmlns:a16="http://schemas.microsoft.com/office/drawing/2014/main" id="{E9B30237-FBE8-3842-B19A-89AD3BF496E1}"/>
                </a:ext>
              </a:extLst>
            </p:cNvPr>
            <p:cNvSpPr/>
            <p:nvPr userDrawn="1"/>
          </p:nvSpPr>
          <p:spPr>
            <a:xfrm>
              <a:off x="7948375" y="-16867"/>
              <a:ext cx="72000" cy="72000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18B7700E-7143-B646-A383-A7F279B9EF2C}"/>
              </a:ext>
            </a:extLst>
          </p:cNvPr>
          <p:cNvSpPr/>
          <p:nvPr userDrawn="1"/>
        </p:nvSpPr>
        <p:spPr>
          <a:xfrm>
            <a:off x="10427287" y="157705"/>
            <a:ext cx="1513130" cy="390331"/>
          </a:xfrm>
          <a:prstGeom prst="rect">
            <a:avLst/>
          </a:prstGeom>
          <a:solidFill>
            <a:schemeClr val="bg1">
              <a:lumMod val="95000"/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62081BE-8A42-AE47-AD05-9434A0C20244}"/>
              </a:ext>
            </a:extLst>
          </p:cNvPr>
          <p:cNvCxnSpPr>
            <a:cxnSpLocks/>
          </p:cNvCxnSpPr>
          <p:nvPr userDrawn="1"/>
        </p:nvCxnSpPr>
        <p:spPr>
          <a:xfrm>
            <a:off x="187658" y="664387"/>
            <a:ext cx="10729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60">
            <a:extLst>
              <a:ext uri="{FF2B5EF4-FFF2-40B4-BE49-F238E27FC236}">
                <a16:creationId xmlns:a16="http://schemas.microsoft.com/office/drawing/2014/main" id="{38CDC55F-EC66-7C41-BA8F-503C144EE5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884" y="4238"/>
            <a:ext cx="1291191" cy="725139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6C4D9BA-F691-F245-8499-7310F8832D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33199" y="6505559"/>
            <a:ext cx="548201" cy="34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48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re 4">
            <a:extLst>
              <a:ext uri="{FF2B5EF4-FFF2-40B4-BE49-F238E27FC236}">
                <a16:creationId xmlns:a16="http://schemas.microsoft.com/office/drawing/2014/main" id="{761D25E9-E0A2-42E9-BA2E-872AA51C0DF3}"/>
              </a:ext>
            </a:extLst>
          </p:cNvPr>
          <p:cNvSpPr txBox="1">
            <a:spLocks/>
          </p:cNvSpPr>
          <p:nvPr userDrawn="1"/>
        </p:nvSpPr>
        <p:spPr>
          <a:xfrm>
            <a:off x="1272720" y="2673168"/>
            <a:ext cx="3541020" cy="4136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THANK YOU!</a:t>
            </a:r>
            <a:endParaRPr lang="fr-BE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7" name="Espace réservé du contenu 9" descr="Utilisateur">
            <a:extLst>
              <a:ext uri="{FF2B5EF4-FFF2-40B4-BE49-F238E27FC236}">
                <a16:creationId xmlns:a16="http://schemas.microsoft.com/office/drawing/2014/main" id="{0C7DD5F0-65EA-4F94-A27B-DBDC49277486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/>
          </a:blip>
          <a:stretch>
            <a:fillRect/>
          </a:stretch>
        </p:blipFill>
        <p:spPr>
          <a:xfrm>
            <a:off x="1289270" y="3393515"/>
            <a:ext cx="431159" cy="431159"/>
          </a:xfrm>
          <a:prstGeom prst="rect">
            <a:avLst/>
          </a:prstGeom>
        </p:spPr>
      </p:pic>
      <p:pic>
        <p:nvPicPr>
          <p:cNvPr id="38" name="Graphique 8" descr="Ville">
            <a:extLst>
              <a:ext uri="{FF2B5EF4-FFF2-40B4-BE49-F238E27FC236}">
                <a16:creationId xmlns:a16="http://schemas.microsoft.com/office/drawing/2014/main" id="{34B6E87A-6E48-4663-86EF-E744559EDB73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/>
          </a:blip>
          <a:stretch>
            <a:fillRect/>
          </a:stretch>
        </p:blipFill>
        <p:spPr>
          <a:xfrm>
            <a:off x="1272720" y="4013263"/>
            <a:ext cx="431159" cy="431159"/>
          </a:xfrm>
          <a:prstGeom prst="rect">
            <a:avLst/>
          </a:prstGeom>
        </p:spPr>
      </p:pic>
      <p:pic>
        <p:nvPicPr>
          <p:cNvPr id="39" name="Graphique 9" descr="Enveloppe ouverte">
            <a:extLst>
              <a:ext uri="{FF2B5EF4-FFF2-40B4-BE49-F238E27FC236}">
                <a16:creationId xmlns:a16="http://schemas.microsoft.com/office/drawing/2014/main" id="{E617BC50-FDCA-48D5-9461-719C1CFD6C5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/>
          </a:blip>
          <a:stretch>
            <a:fillRect/>
          </a:stretch>
        </p:blipFill>
        <p:spPr>
          <a:xfrm>
            <a:off x="1272719" y="4590927"/>
            <a:ext cx="431159" cy="431159"/>
          </a:xfrm>
          <a:prstGeom prst="rect">
            <a:avLst/>
          </a:prstGeom>
        </p:spPr>
      </p:pic>
      <p:sp>
        <p:nvSpPr>
          <p:cNvPr id="41" name="Text Placeholder 40"/>
          <p:cNvSpPr>
            <a:spLocks noGrp="1"/>
          </p:cNvSpPr>
          <p:nvPr>
            <p:ph type="body" sz="quarter" idx="10" hasCustomPrompt="1"/>
          </p:nvPr>
        </p:nvSpPr>
        <p:spPr>
          <a:xfrm>
            <a:off x="1793875" y="3429000"/>
            <a:ext cx="422433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&lt;Name of the presenter&gt;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75" y="4051300"/>
            <a:ext cx="4224338" cy="3937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&lt;Organisation of the presenter&gt;</a:t>
            </a:r>
          </a:p>
          <a:p>
            <a:pPr lvl="0"/>
            <a:endParaRPr lang="fi-FI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2" hasCustomPrompt="1"/>
          </p:nvPr>
        </p:nvSpPr>
        <p:spPr>
          <a:xfrm>
            <a:off x="1793875" y="4694238"/>
            <a:ext cx="4224338" cy="3540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&lt;e-mail address of the presenter&gt;</a:t>
            </a:r>
            <a:endParaRPr lang="fr-BE" dirty="0"/>
          </a:p>
          <a:p>
            <a:pPr lvl="0"/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CD978B-7C5F-A546-A539-A4DE4DBC8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65" y="647994"/>
            <a:ext cx="5109364" cy="58221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1C5C996-ABD7-9F41-8871-D67842E403C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884" y="4238"/>
            <a:ext cx="1291191" cy="72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75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6647C8-F5EE-884C-AF7D-EFAC10CD3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884" y="4238"/>
            <a:ext cx="1291191" cy="72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27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627A01-540E-EC40-AE25-EF102CB2B4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884" y="4238"/>
            <a:ext cx="1291191" cy="72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309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214FAB-28DE-1F4C-9F6E-3F3C66E14B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884" y="4238"/>
            <a:ext cx="1291191" cy="72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944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7880" y="1329237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FC7D00-B37D-6F4E-9EB8-48189761BE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884" y="4238"/>
            <a:ext cx="1291191" cy="72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948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5115" y="1027610"/>
            <a:ext cx="7734300" cy="51667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C4F9CD-61FB-8D42-96C6-A3B35DC435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884" y="4238"/>
            <a:ext cx="1291191" cy="72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44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800CF174-A17E-DB43-967F-3CD2EC4958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33200" y="6503767"/>
            <a:ext cx="558799" cy="356357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4988106-24E9-134A-87DC-CD9A3968523A}"/>
              </a:ext>
            </a:extLst>
          </p:cNvPr>
          <p:cNvGrpSpPr/>
          <p:nvPr userDrawn="1"/>
        </p:nvGrpSpPr>
        <p:grpSpPr>
          <a:xfrm>
            <a:off x="9883842" y="5486516"/>
            <a:ext cx="2308158" cy="806790"/>
            <a:chOff x="5712217" y="-16867"/>
            <a:chExt cx="2308158" cy="806790"/>
          </a:xfrm>
          <a:solidFill>
            <a:schemeClr val="accent5">
              <a:lumMod val="75000"/>
              <a:alpha val="4000"/>
            </a:schemeClr>
          </a:solidFill>
        </p:grpSpPr>
        <p:sp>
          <p:nvSpPr>
            <p:cNvPr id="36" name="Flowchart: Connector 13">
              <a:extLst>
                <a:ext uri="{FF2B5EF4-FFF2-40B4-BE49-F238E27FC236}">
                  <a16:creationId xmlns:a16="http://schemas.microsoft.com/office/drawing/2014/main" id="{EF451B7A-73EE-2D49-A7C8-C6D41B4867B9}"/>
                </a:ext>
              </a:extLst>
            </p:cNvPr>
            <p:cNvSpPr/>
            <p:nvPr userDrawn="1"/>
          </p:nvSpPr>
          <p:spPr>
            <a:xfrm>
              <a:off x="5712217" y="84220"/>
              <a:ext cx="180000" cy="180000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AF8F180-5B77-F549-A344-05F6FCC2B01B}"/>
                </a:ext>
              </a:extLst>
            </p:cNvPr>
            <p:cNvCxnSpPr/>
            <p:nvPr userDrawn="1"/>
          </p:nvCxnSpPr>
          <p:spPr>
            <a:xfrm>
              <a:off x="5876767" y="189098"/>
              <a:ext cx="597253" cy="235584"/>
            </a:xfrm>
            <a:prstGeom prst="line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39" name="Flowchart: Connector 15">
              <a:extLst>
                <a:ext uri="{FF2B5EF4-FFF2-40B4-BE49-F238E27FC236}">
                  <a16:creationId xmlns:a16="http://schemas.microsoft.com/office/drawing/2014/main" id="{31BA0800-FB92-D447-AAB8-74CC521651F9}"/>
                </a:ext>
              </a:extLst>
            </p:cNvPr>
            <p:cNvSpPr/>
            <p:nvPr userDrawn="1"/>
          </p:nvSpPr>
          <p:spPr>
            <a:xfrm>
              <a:off x="6460307" y="310958"/>
              <a:ext cx="288000" cy="288000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Flowchart: Connector 16">
              <a:extLst>
                <a:ext uri="{FF2B5EF4-FFF2-40B4-BE49-F238E27FC236}">
                  <a16:creationId xmlns:a16="http://schemas.microsoft.com/office/drawing/2014/main" id="{C592B1CA-DB1E-FB46-8F84-17675FF672E5}"/>
                </a:ext>
              </a:extLst>
            </p:cNvPr>
            <p:cNvSpPr/>
            <p:nvPr userDrawn="1"/>
          </p:nvSpPr>
          <p:spPr>
            <a:xfrm>
              <a:off x="6514307" y="365664"/>
              <a:ext cx="180000" cy="180000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1F4A2BC-9CCE-E743-9665-4AFE5A3F251D}"/>
                </a:ext>
              </a:extLst>
            </p:cNvPr>
            <p:cNvCxnSpPr/>
            <p:nvPr userDrawn="1"/>
          </p:nvCxnSpPr>
          <p:spPr>
            <a:xfrm flipV="1">
              <a:off x="6694307" y="257234"/>
              <a:ext cx="112893" cy="107447"/>
            </a:xfrm>
            <a:prstGeom prst="line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42" name="Flowchart: Connector 18">
              <a:extLst>
                <a:ext uri="{FF2B5EF4-FFF2-40B4-BE49-F238E27FC236}">
                  <a16:creationId xmlns:a16="http://schemas.microsoft.com/office/drawing/2014/main" id="{A73AC24F-9372-A143-9E53-7C105869AA6F}"/>
                </a:ext>
              </a:extLst>
            </p:cNvPr>
            <p:cNvSpPr/>
            <p:nvPr userDrawn="1"/>
          </p:nvSpPr>
          <p:spPr>
            <a:xfrm>
              <a:off x="6770532" y="113689"/>
              <a:ext cx="180000" cy="180000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Flowchart: Connector 19">
              <a:extLst>
                <a:ext uri="{FF2B5EF4-FFF2-40B4-BE49-F238E27FC236}">
                  <a16:creationId xmlns:a16="http://schemas.microsoft.com/office/drawing/2014/main" id="{68CFD7BD-8442-6943-B9DE-AB20A1CD8653}"/>
                </a:ext>
              </a:extLst>
            </p:cNvPr>
            <p:cNvSpPr/>
            <p:nvPr userDrawn="1"/>
          </p:nvSpPr>
          <p:spPr>
            <a:xfrm>
              <a:off x="7321611" y="252152"/>
              <a:ext cx="108000" cy="108000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20A757C-0BB5-D948-9391-6AF54BB8671D}"/>
                </a:ext>
              </a:extLst>
            </p:cNvPr>
            <p:cNvCxnSpPr/>
            <p:nvPr userDrawn="1"/>
          </p:nvCxnSpPr>
          <p:spPr>
            <a:xfrm>
              <a:off x="6745082" y="474792"/>
              <a:ext cx="404968" cy="205"/>
            </a:xfrm>
            <a:prstGeom prst="line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45" name="Flowchart: Connector 21">
              <a:extLst>
                <a:ext uri="{FF2B5EF4-FFF2-40B4-BE49-F238E27FC236}">
                  <a16:creationId xmlns:a16="http://schemas.microsoft.com/office/drawing/2014/main" id="{56C2C7F0-4940-C349-8E74-B2066D3E4740}"/>
                </a:ext>
              </a:extLst>
            </p:cNvPr>
            <p:cNvSpPr/>
            <p:nvPr userDrawn="1"/>
          </p:nvSpPr>
          <p:spPr>
            <a:xfrm>
              <a:off x="7254825" y="563613"/>
              <a:ext cx="108000" cy="108000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Flowchart: Connector 22">
              <a:extLst>
                <a:ext uri="{FF2B5EF4-FFF2-40B4-BE49-F238E27FC236}">
                  <a16:creationId xmlns:a16="http://schemas.microsoft.com/office/drawing/2014/main" id="{316F4364-EB52-4E4A-97BE-6808C9D10FAC}"/>
                </a:ext>
              </a:extLst>
            </p:cNvPr>
            <p:cNvSpPr/>
            <p:nvPr userDrawn="1"/>
          </p:nvSpPr>
          <p:spPr>
            <a:xfrm>
              <a:off x="7146825" y="420837"/>
              <a:ext cx="108000" cy="108000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Flowchart: Connector 23">
              <a:extLst>
                <a:ext uri="{FF2B5EF4-FFF2-40B4-BE49-F238E27FC236}">
                  <a16:creationId xmlns:a16="http://schemas.microsoft.com/office/drawing/2014/main" id="{1A855CB7-CC6F-7D42-80ED-4CED9E5E3784}"/>
                </a:ext>
              </a:extLst>
            </p:cNvPr>
            <p:cNvSpPr/>
            <p:nvPr userDrawn="1"/>
          </p:nvSpPr>
          <p:spPr>
            <a:xfrm flipV="1">
              <a:off x="7177527" y="452336"/>
              <a:ext cx="45719" cy="45719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FD3250D7-7E02-C943-9674-8F2178B4595D}"/>
                </a:ext>
              </a:extLst>
            </p:cNvPr>
            <p:cNvCxnSpPr>
              <a:endCxn id="43" idx="3"/>
            </p:cNvCxnSpPr>
            <p:nvPr userDrawn="1"/>
          </p:nvCxnSpPr>
          <p:spPr>
            <a:xfrm flipV="1">
              <a:off x="7239182" y="344336"/>
              <a:ext cx="98245" cy="103552"/>
            </a:xfrm>
            <a:prstGeom prst="line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43AC2DF-29CE-534B-8B74-D6741BF88103}"/>
                </a:ext>
              </a:extLst>
            </p:cNvPr>
            <p:cNvCxnSpPr>
              <a:endCxn id="45" idx="1"/>
            </p:cNvCxnSpPr>
            <p:nvPr userDrawn="1"/>
          </p:nvCxnSpPr>
          <p:spPr>
            <a:xfrm>
              <a:off x="7223246" y="515101"/>
              <a:ext cx="47395" cy="64328"/>
            </a:xfrm>
            <a:prstGeom prst="line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1450B81-D88D-3541-9E6D-8515FCE2C797}"/>
                </a:ext>
              </a:extLst>
            </p:cNvPr>
            <p:cNvCxnSpPr>
              <a:endCxn id="45" idx="3"/>
            </p:cNvCxnSpPr>
            <p:nvPr userDrawn="1"/>
          </p:nvCxnSpPr>
          <p:spPr>
            <a:xfrm flipV="1">
              <a:off x="7146825" y="655797"/>
              <a:ext cx="123816" cy="134126"/>
            </a:xfrm>
            <a:prstGeom prst="line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0ACD9D9-ED2D-6F48-BD82-3FCFD37F4F05}"/>
                </a:ext>
              </a:extLst>
            </p:cNvPr>
            <p:cNvCxnSpPr/>
            <p:nvPr userDrawn="1"/>
          </p:nvCxnSpPr>
          <p:spPr>
            <a:xfrm flipV="1">
              <a:off x="7429611" y="305110"/>
              <a:ext cx="228600" cy="1042"/>
            </a:xfrm>
            <a:prstGeom prst="line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54" name="Flowchart: Connector 28">
              <a:extLst>
                <a:ext uri="{FF2B5EF4-FFF2-40B4-BE49-F238E27FC236}">
                  <a16:creationId xmlns:a16="http://schemas.microsoft.com/office/drawing/2014/main" id="{0EB9AA79-62C3-F147-84B9-B004F888B10F}"/>
                </a:ext>
              </a:extLst>
            </p:cNvPr>
            <p:cNvSpPr/>
            <p:nvPr userDrawn="1"/>
          </p:nvSpPr>
          <p:spPr>
            <a:xfrm flipV="1">
              <a:off x="7645088" y="282250"/>
              <a:ext cx="45719" cy="45719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EEDAEF5-1F73-BF49-832B-40BA3D644122}"/>
                </a:ext>
              </a:extLst>
            </p:cNvPr>
            <p:cNvCxnSpPr/>
            <p:nvPr userDrawn="1"/>
          </p:nvCxnSpPr>
          <p:spPr>
            <a:xfrm flipV="1">
              <a:off x="7677220" y="33711"/>
              <a:ext cx="294993" cy="249765"/>
            </a:xfrm>
            <a:prstGeom prst="line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56" name="Flowchart: Connector 30">
              <a:extLst>
                <a:ext uri="{FF2B5EF4-FFF2-40B4-BE49-F238E27FC236}">
                  <a16:creationId xmlns:a16="http://schemas.microsoft.com/office/drawing/2014/main" id="{E9B30237-FBE8-3842-B19A-89AD3BF496E1}"/>
                </a:ext>
              </a:extLst>
            </p:cNvPr>
            <p:cNvSpPr/>
            <p:nvPr userDrawn="1"/>
          </p:nvSpPr>
          <p:spPr>
            <a:xfrm>
              <a:off x="7948375" y="-16867"/>
              <a:ext cx="72000" cy="72000"/>
            </a:xfrm>
            <a:prstGeom prst="flowChartConnector">
              <a:avLst/>
            </a:prstGeom>
            <a:grpFill/>
            <a:ln>
              <a:solidFill>
                <a:schemeClr val="accent1">
                  <a:alpha val="13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18B7700E-7143-B646-A383-A7F279B9EF2C}"/>
              </a:ext>
            </a:extLst>
          </p:cNvPr>
          <p:cNvSpPr/>
          <p:nvPr userDrawn="1"/>
        </p:nvSpPr>
        <p:spPr>
          <a:xfrm>
            <a:off x="10427287" y="157705"/>
            <a:ext cx="1513130" cy="390331"/>
          </a:xfrm>
          <a:prstGeom prst="rect">
            <a:avLst/>
          </a:prstGeom>
          <a:solidFill>
            <a:schemeClr val="bg1">
              <a:lumMod val="95000"/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62081BE-8A42-AE47-AD05-9434A0C20244}"/>
              </a:ext>
            </a:extLst>
          </p:cNvPr>
          <p:cNvCxnSpPr>
            <a:cxnSpLocks/>
          </p:cNvCxnSpPr>
          <p:nvPr userDrawn="1"/>
        </p:nvCxnSpPr>
        <p:spPr>
          <a:xfrm>
            <a:off x="187658" y="664387"/>
            <a:ext cx="107290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60">
            <a:extLst>
              <a:ext uri="{FF2B5EF4-FFF2-40B4-BE49-F238E27FC236}">
                <a16:creationId xmlns:a16="http://schemas.microsoft.com/office/drawing/2014/main" id="{38CDC55F-EC66-7C41-BA8F-503C144EE5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884" y="4238"/>
            <a:ext cx="1291191" cy="725139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6C4D9BA-F691-F245-8499-7310F8832D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33199" y="6505559"/>
            <a:ext cx="548201" cy="34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00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re 4">
            <a:extLst>
              <a:ext uri="{FF2B5EF4-FFF2-40B4-BE49-F238E27FC236}">
                <a16:creationId xmlns:a16="http://schemas.microsoft.com/office/drawing/2014/main" id="{761D25E9-E0A2-42E9-BA2E-872AA51C0DF3}"/>
              </a:ext>
            </a:extLst>
          </p:cNvPr>
          <p:cNvSpPr txBox="1">
            <a:spLocks/>
          </p:cNvSpPr>
          <p:nvPr userDrawn="1"/>
        </p:nvSpPr>
        <p:spPr>
          <a:xfrm>
            <a:off x="1272720" y="2673168"/>
            <a:ext cx="3541020" cy="4136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THANK YOU!</a:t>
            </a:r>
            <a:endParaRPr lang="fr-BE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7" name="Espace réservé du contenu 9" descr="Utilisateur">
            <a:extLst>
              <a:ext uri="{FF2B5EF4-FFF2-40B4-BE49-F238E27FC236}">
                <a16:creationId xmlns:a16="http://schemas.microsoft.com/office/drawing/2014/main" id="{0C7DD5F0-65EA-4F94-A27B-DBDC492774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9270" y="3393515"/>
            <a:ext cx="431159" cy="431159"/>
          </a:xfrm>
          <a:prstGeom prst="rect">
            <a:avLst/>
          </a:prstGeom>
        </p:spPr>
      </p:pic>
      <p:pic>
        <p:nvPicPr>
          <p:cNvPr id="38" name="Graphique 8" descr="Ville">
            <a:extLst>
              <a:ext uri="{FF2B5EF4-FFF2-40B4-BE49-F238E27FC236}">
                <a16:creationId xmlns:a16="http://schemas.microsoft.com/office/drawing/2014/main" id="{34B6E87A-6E48-4663-86EF-E744559EDB7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72720" y="4013263"/>
            <a:ext cx="431159" cy="431159"/>
          </a:xfrm>
          <a:prstGeom prst="rect">
            <a:avLst/>
          </a:prstGeom>
        </p:spPr>
      </p:pic>
      <p:pic>
        <p:nvPicPr>
          <p:cNvPr id="39" name="Graphique 9" descr="Enveloppe ouverte">
            <a:extLst>
              <a:ext uri="{FF2B5EF4-FFF2-40B4-BE49-F238E27FC236}">
                <a16:creationId xmlns:a16="http://schemas.microsoft.com/office/drawing/2014/main" id="{E617BC50-FDCA-48D5-9461-719C1CFD6C5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72719" y="4590927"/>
            <a:ext cx="431159" cy="431159"/>
          </a:xfrm>
          <a:prstGeom prst="rect">
            <a:avLst/>
          </a:prstGeom>
        </p:spPr>
      </p:pic>
      <p:sp>
        <p:nvSpPr>
          <p:cNvPr id="41" name="Text Placeholder 40"/>
          <p:cNvSpPr>
            <a:spLocks noGrp="1"/>
          </p:cNvSpPr>
          <p:nvPr>
            <p:ph type="body" sz="quarter" idx="10" hasCustomPrompt="1"/>
          </p:nvPr>
        </p:nvSpPr>
        <p:spPr>
          <a:xfrm>
            <a:off x="1793875" y="3429000"/>
            <a:ext cx="422433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&lt;Name of the presenter&gt;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75" y="4051300"/>
            <a:ext cx="4224338" cy="3937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&lt;Organisation of the presenter&gt;</a:t>
            </a:r>
          </a:p>
          <a:p>
            <a:pPr lvl="0"/>
            <a:endParaRPr lang="fi-FI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2" hasCustomPrompt="1"/>
          </p:nvPr>
        </p:nvSpPr>
        <p:spPr>
          <a:xfrm>
            <a:off x="1793875" y="4694238"/>
            <a:ext cx="4224338" cy="3540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&lt;e-mail address of the presenter&gt;</a:t>
            </a:r>
            <a:endParaRPr lang="fr-BE" dirty="0"/>
          </a:p>
          <a:p>
            <a:pPr lvl="0"/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CD978B-7C5F-A546-A539-A4DE4DBC8F9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65" y="647994"/>
            <a:ext cx="5109364" cy="58221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1C5C996-ABD7-9F41-8871-D67842E403C0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884" y="4238"/>
            <a:ext cx="1291191" cy="72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35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6647C8-F5EE-884C-AF7D-EFAC10CD3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884" y="4238"/>
            <a:ext cx="1291191" cy="72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31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627A01-540E-EC40-AE25-EF102CB2B4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884" y="4238"/>
            <a:ext cx="1291191" cy="72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08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214FAB-28DE-1F4C-9F6E-3F3C66E14B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884" y="4238"/>
            <a:ext cx="1291191" cy="72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98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7880" y="1329237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FC7D00-B37D-6F4E-9EB8-48189761BE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884" y="4238"/>
            <a:ext cx="1291191" cy="72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71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5115" y="1027610"/>
            <a:ext cx="7734300" cy="51667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C4F9CD-61FB-8D42-96C6-A3B35DC435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7884" y="4238"/>
            <a:ext cx="1291191" cy="72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98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75320" y="959688"/>
            <a:ext cx="3448594" cy="705803"/>
          </a:xfrm>
          <a:prstGeom prst="rect">
            <a:avLst/>
          </a:prstGeom>
        </p:spPr>
        <p:txBody>
          <a:bodyPr anchor="b"/>
          <a:lstStyle>
            <a:lvl1pPr algn="ctr">
              <a:defRPr sz="3200">
                <a:latin typeface="+mn-lt"/>
              </a:defRPr>
            </a:lvl1pPr>
          </a:lstStyle>
          <a:p>
            <a:r>
              <a:rPr lang="en-US" dirty="0"/>
              <a:t>Title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454538" y="3424556"/>
            <a:ext cx="4413068" cy="100810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b="0" dirty="0" err="1"/>
              <a:t>Subtopic</a:t>
            </a:r>
            <a:r>
              <a:rPr lang="fi-FI" b="0" dirty="0"/>
              <a:t>/</a:t>
            </a:r>
            <a:r>
              <a:rPr lang="fi-FI" b="0" dirty="0" err="1"/>
              <a:t>more</a:t>
            </a:r>
            <a:r>
              <a:rPr lang="fi-FI" b="0" dirty="0"/>
              <a:t> info</a:t>
            </a: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7006107" y="2597244"/>
            <a:ext cx="4861499" cy="82731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/>
              <a:t>Empowering a Pan-European Network to Counter Hybrid-Threats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7DFAE0-E8B1-4863-9DAC-9E2FE3C43F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79" y="448141"/>
            <a:ext cx="3075709" cy="172889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1279" y="4319632"/>
            <a:ext cx="3351212" cy="36557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baseline="0"/>
            </a:lvl1pPr>
          </a:lstStyle>
          <a:p>
            <a:pPr lvl="0"/>
            <a:r>
              <a:rPr lang="fi-FI" dirty="0"/>
              <a:t>Author 1/</a:t>
            </a:r>
            <a:r>
              <a:rPr lang="fi-FI" dirty="0" err="1"/>
              <a:t>organization</a:t>
            </a:r>
            <a:endParaRPr lang="fi-FI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51279" y="5565277"/>
            <a:ext cx="3351212" cy="330426"/>
          </a:xfrm>
          <a:prstGeom prst="rect">
            <a:avLst/>
          </a:prstGeom>
        </p:spPr>
        <p:txBody>
          <a:bodyPr/>
          <a:lstStyle>
            <a:lvl1pPr>
              <a:defRPr lang="fi-FI" sz="18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 err="1"/>
              <a:t>Date</a:t>
            </a:r>
            <a:r>
              <a:rPr lang="fi-FI" dirty="0"/>
              <a:t>/</a:t>
            </a:r>
            <a:r>
              <a:rPr lang="fi-FI" dirty="0" err="1"/>
              <a:t>more</a:t>
            </a:r>
            <a:r>
              <a:rPr lang="fi-FI" dirty="0"/>
              <a:t> info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551279" y="4736827"/>
            <a:ext cx="3351212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Author 2/</a:t>
            </a:r>
            <a:r>
              <a:rPr lang="fi-FI" dirty="0" err="1"/>
              <a:t>organization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280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4AC01B4-139B-4FE5-8E55-84724BB24A26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633200" y="6503767"/>
            <a:ext cx="558799" cy="356357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D0829D76-5C0C-A44A-8A67-F8B4606BCECB}"/>
              </a:ext>
            </a:extLst>
          </p:cNvPr>
          <p:cNvSpPr/>
          <p:nvPr userDrawn="1"/>
        </p:nvSpPr>
        <p:spPr>
          <a:xfrm>
            <a:off x="10427287" y="157705"/>
            <a:ext cx="1513130" cy="390331"/>
          </a:xfrm>
          <a:prstGeom prst="rect">
            <a:avLst/>
          </a:prstGeom>
          <a:solidFill>
            <a:schemeClr val="bg1">
              <a:lumMod val="95000"/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BEA6D62-3FF0-DA40-8241-2E52E51A671F}"/>
              </a:ext>
            </a:extLst>
          </p:cNvPr>
          <p:cNvSpPr/>
          <p:nvPr userDrawn="1"/>
        </p:nvSpPr>
        <p:spPr>
          <a:xfrm>
            <a:off x="0" y="6498655"/>
            <a:ext cx="12192000" cy="361469"/>
          </a:xfrm>
          <a:prstGeom prst="rect">
            <a:avLst/>
          </a:prstGeom>
          <a:gradFill flip="none" rotWithShape="1">
            <a:gsLst>
              <a:gs pos="0">
                <a:srgbClr val="013299">
                  <a:lumMod val="84000"/>
                </a:srgbClr>
              </a:gs>
              <a:gs pos="48000">
                <a:srgbClr val="0071BD"/>
              </a:gs>
              <a:gs pos="74000">
                <a:srgbClr val="0071BD"/>
              </a:gs>
              <a:gs pos="24000">
                <a:srgbClr val="0071BD"/>
              </a:gs>
              <a:gs pos="89000">
                <a:schemeClr val="accent1">
                  <a:alpha val="57000"/>
                  <a:lumMod val="81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8A46393-C95E-B341-B099-FE6C58A99A8D}"/>
              </a:ext>
            </a:extLst>
          </p:cNvPr>
          <p:cNvSpPr txBox="1"/>
          <p:nvPr userDrawn="1"/>
        </p:nvSpPr>
        <p:spPr>
          <a:xfrm>
            <a:off x="122302" y="6515589"/>
            <a:ext cx="107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pc="-1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project has received funding from the European Union’s Horizon 2020 research and innovation programme under grant agreement No. 883054 </a:t>
            </a:r>
            <a:endParaRPr lang="en-GB" sz="1400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97795CF3-2269-A544-9C76-2B547FF3CC10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633199" y="6505559"/>
            <a:ext cx="548201" cy="34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1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8" r:id="rId3"/>
    <p:sldLayoutId id="2147483669" r:id="rId4"/>
    <p:sldLayoutId id="2147483672" r:id="rId5"/>
    <p:sldLayoutId id="2147483673" r:id="rId6"/>
    <p:sldLayoutId id="2147483674" r:id="rId7"/>
    <p:sldLayoutId id="2147483675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4AC01B4-139B-4FE5-8E55-84724BB24A26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633200" y="6503767"/>
            <a:ext cx="558799" cy="356357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D0829D76-5C0C-A44A-8A67-F8B4606BCECB}"/>
              </a:ext>
            </a:extLst>
          </p:cNvPr>
          <p:cNvSpPr/>
          <p:nvPr userDrawn="1"/>
        </p:nvSpPr>
        <p:spPr>
          <a:xfrm>
            <a:off x="10427287" y="157705"/>
            <a:ext cx="1513130" cy="390331"/>
          </a:xfrm>
          <a:prstGeom prst="rect">
            <a:avLst/>
          </a:prstGeom>
          <a:solidFill>
            <a:schemeClr val="bg1">
              <a:lumMod val="95000"/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BEA6D62-3FF0-DA40-8241-2E52E51A671F}"/>
              </a:ext>
            </a:extLst>
          </p:cNvPr>
          <p:cNvSpPr/>
          <p:nvPr userDrawn="1"/>
        </p:nvSpPr>
        <p:spPr>
          <a:xfrm>
            <a:off x="0" y="6498655"/>
            <a:ext cx="12192000" cy="361469"/>
          </a:xfrm>
          <a:prstGeom prst="rect">
            <a:avLst/>
          </a:prstGeom>
          <a:gradFill flip="none" rotWithShape="1">
            <a:gsLst>
              <a:gs pos="0">
                <a:srgbClr val="013299">
                  <a:lumMod val="84000"/>
                </a:srgbClr>
              </a:gs>
              <a:gs pos="48000">
                <a:srgbClr val="0071BD"/>
              </a:gs>
              <a:gs pos="74000">
                <a:srgbClr val="0071BD"/>
              </a:gs>
              <a:gs pos="24000">
                <a:srgbClr val="0071BD"/>
              </a:gs>
              <a:gs pos="89000">
                <a:schemeClr val="accent1">
                  <a:alpha val="57000"/>
                  <a:lumMod val="81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8A46393-C95E-B341-B099-FE6C58A99A8D}"/>
              </a:ext>
            </a:extLst>
          </p:cNvPr>
          <p:cNvSpPr txBox="1"/>
          <p:nvPr userDrawn="1"/>
        </p:nvSpPr>
        <p:spPr>
          <a:xfrm>
            <a:off x="122302" y="6515589"/>
            <a:ext cx="107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spc="-10" noProof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project has received funding from the European Union’s Horizon 2020 research and innovation programme under grant agreement No. 883054 </a:t>
            </a:r>
            <a:endParaRPr lang="en-GB" sz="1400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97795CF3-2269-A544-9C76-2B547FF3CC10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633199" y="6505559"/>
            <a:ext cx="548201" cy="34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7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498655"/>
            <a:ext cx="12192000" cy="361469"/>
          </a:xfrm>
          <a:prstGeom prst="rect">
            <a:avLst/>
          </a:prstGeom>
          <a:solidFill>
            <a:srgbClr val="8FAAD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4AC01B4-139B-4FE5-8E55-84724BB24A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33200" y="6503767"/>
            <a:ext cx="558799" cy="35635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C6F5D3D-DEFE-400B-90B3-4BFBD3926147}"/>
              </a:ext>
            </a:extLst>
          </p:cNvPr>
          <p:cNvSpPr txBox="1"/>
          <p:nvPr userDrawn="1"/>
        </p:nvSpPr>
        <p:spPr>
          <a:xfrm>
            <a:off x="122302" y="6515589"/>
            <a:ext cx="1073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-1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project has received funding from the European Union’s Horizon 2020 research and innovation </a:t>
            </a:r>
            <a:r>
              <a:rPr lang="en-US" sz="1400" spc="-1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en-US" sz="1400" spc="-1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under grant agreement No883054 </a:t>
            </a:r>
            <a:endParaRPr lang="el-G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 userDrawn="1"/>
        </p:nvSpPr>
        <p:spPr>
          <a:xfrm>
            <a:off x="0" y="1"/>
            <a:ext cx="10854962" cy="759420"/>
          </a:xfrm>
          <a:prstGeom prst="rect">
            <a:avLst/>
          </a:prstGeom>
          <a:solidFill>
            <a:srgbClr val="8FAADC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77DFAE0-E8B1-4863-9DAC-9E2FE3C43F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962" y="11889"/>
            <a:ext cx="1337037" cy="75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763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BDC731-5E51-4C46-8107-335FC6AD47DC}"/>
              </a:ext>
            </a:extLst>
          </p:cNvPr>
          <p:cNvSpPr txBox="1"/>
          <p:nvPr/>
        </p:nvSpPr>
        <p:spPr>
          <a:xfrm>
            <a:off x="2841299" y="124777"/>
            <a:ext cx="65278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</a:rPr>
              <a:t>Innovative solutions to counter hybrid threats</a:t>
            </a:r>
            <a:endParaRPr lang="en-GB" sz="26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B0A721-41E3-4708-A12A-B17DC6E7A977}"/>
              </a:ext>
            </a:extLst>
          </p:cNvPr>
          <p:cNvSpPr txBox="1"/>
          <p:nvPr/>
        </p:nvSpPr>
        <p:spPr>
          <a:xfrm>
            <a:off x="248277" y="5990931"/>
            <a:ext cx="518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Annual Stakeholder Workshop </a:t>
            </a:r>
            <a:r>
              <a:rPr lang="en-US" b="1" dirty="0">
                <a:solidFill>
                  <a:srgbClr val="0070C0"/>
                </a:solidFill>
                <a:highlight>
                  <a:srgbClr val="FFFF00"/>
                </a:highlight>
              </a:rPr>
              <a:t>XX.XX.2021</a:t>
            </a:r>
            <a:endParaRPr lang="en-GB" b="1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D077EA-3FF3-40EB-8D91-89420E26E93A}"/>
              </a:ext>
            </a:extLst>
          </p:cNvPr>
          <p:cNvSpPr txBox="1"/>
          <p:nvPr/>
        </p:nvSpPr>
        <p:spPr>
          <a:xfrm>
            <a:off x="6963407" y="5990931"/>
            <a:ext cx="518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70C0"/>
                </a:solidFill>
                <a:highlight>
                  <a:srgbClr val="FFFF00"/>
                </a:highlight>
              </a:rPr>
              <a:t>Presenter Name and Affiliation</a:t>
            </a:r>
            <a:endParaRPr lang="en-GB" b="1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A9D269E-2B0F-4586-B032-05ED5D51ED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526437"/>
              </p:ext>
            </p:extLst>
          </p:nvPr>
        </p:nvGraphicFramePr>
        <p:xfrm>
          <a:off x="1695449" y="754618"/>
          <a:ext cx="8543926" cy="4998482"/>
        </p:xfrm>
        <a:graphic>
          <a:graphicData uri="http://schemas.openxmlformats.org/drawingml/2006/table">
            <a:tbl>
              <a:tblPr firstRow="1" firstCol="1" bandRow="1"/>
              <a:tblGrid>
                <a:gridCol w="4157622">
                  <a:extLst>
                    <a:ext uri="{9D8B030D-6E8A-4147-A177-3AD203B41FA5}">
                      <a16:colId xmlns:a16="http://schemas.microsoft.com/office/drawing/2014/main" val="4012192397"/>
                    </a:ext>
                  </a:extLst>
                </a:gridCol>
                <a:gridCol w="4386304">
                  <a:extLst>
                    <a:ext uri="{9D8B030D-6E8A-4147-A177-3AD203B41FA5}">
                      <a16:colId xmlns:a16="http://schemas.microsoft.com/office/drawing/2014/main" val="1152174845"/>
                    </a:ext>
                  </a:extLst>
                </a:gridCol>
              </a:tblGrid>
              <a:tr h="56236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000" b="1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NAME OF THE IDEA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000" b="1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…</a:t>
                      </a:r>
                      <a:r>
                        <a:rPr lang="fr-BE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                                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429901"/>
                  </a:ext>
                </a:extLst>
              </a:tr>
              <a:tr h="56236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DESCRIPTION OF THE IDEA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…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197265"/>
                  </a:ext>
                </a:extLst>
              </a:tr>
              <a:tr h="1431406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REFERENCE TO CAPABILITY GAP/NEED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000" b="1">
                          <a:solidFill>
                            <a:srgbClr val="323E4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Describe the use of the solution in reference to the gap/need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Reference to the four core themes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TYPE OF SOLUTION (</a:t>
                      </a:r>
                      <a:r>
                        <a:rPr lang="en-US" sz="1000" b="1">
                          <a:solidFill>
                            <a:srgbClr val="323E4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mark relevant</a:t>
                      </a:r>
                      <a:r>
                        <a:rPr lang="en-US" sz="1000" b="1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000" b="1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Technical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000" b="1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Social/Human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000" b="1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Organizational/Process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023442"/>
                  </a:ext>
                </a:extLst>
              </a:tr>
              <a:tr h="1338204">
                <a:tc gridSpan="2"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BENEFICIARIES/PRACTITIONERS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000" b="1">
                          <a:solidFill>
                            <a:srgbClr val="3B3838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Provide disciplines for which the solution is valuable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000" b="1">
                          <a:solidFill>
                            <a:srgbClr val="3B3838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Provide the level of practitioners in the same discipline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514743"/>
                  </a:ext>
                </a:extLst>
              </a:tr>
              <a:tr h="110415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IMPACT ON COUNTERING HYBRID THREATS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000" b="1" dirty="0">
                          <a:solidFill>
                            <a:srgbClr val="323E4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Describe how the idea contributes to countering hybrid threats; relate this to one or more capability gaps and needs.</a:t>
                      </a:r>
                      <a:r>
                        <a:rPr lang="en-US" sz="1000" dirty="0">
                          <a:solidFill>
                            <a:srgbClr val="323E4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158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1053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-HYBNET_PPT_TEMPLATE_ver PPHS" id="{950585BD-7880-CC42-96E3-1D08CA7B5526}" vid="{B70A5A07-C586-DA4B-8483-5E1A01CD3010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-HYBNET_PPT_TEMPLATE_ver PPHS" id="{950585BD-7880-CC42-96E3-1D08CA7B5526}" vid="{B70A5A07-C586-DA4B-8483-5E1A01CD3010}"/>
    </a:ext>
  </a:extLst>
</a:theme>
</file>

<file path=ppt/theme/theme3.xml><?xml version="1.0" encoding="utf-8"?>
<a:theme xmlns:a="http://schemas.openxmlformats.org/drawingml/2006/main" name="EU-HYBNET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3ABC94015C94DA52F131AFDE6B5A2" ma:contentTypeVersion="1" ma:contentTypeDescription="Create a new document." ma:contentTypeScope="" ma:versionID="1a925be93250fa5f795e27ffc1ae67f0">
  <xsd:schema xmlns:xsd="http://www.w3.org/2001/XMLSchema" xmlns:xs="http://www.w3.org/2001/XMLSchema" xmlns:p="http://schemas.microsoft.com/office/2006/metadata/properties" xmlns:ns2="f73a1c2e-a564-4d03-80e7-61673e06a8b6" targetNamespace="http://schemas.microsoft.com/office/2006/metadata/properties" ma:root="true" ma:fieldsID="026d0577a91bdf41363f9c7ff628082f" ns2:_="">
    <xsd:import namespace="f73a1c2e-a564-4d03-80e7-61673e06a8b6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3a1c2e-a564-4d03-80e7-61673e06a8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645A00-9407-4ED8-A7FE-25BAE4D82C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1321E3-E851-424B-9480-773F011370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3a1c2e-a564-4d03-80e7-61673e06a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EF2D9B-5D22-4120-94C5-0BA4CDF28703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f73a1c2e-a564-4d03-80e7-61673e06a8b6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Custom Design</Template>
  <TotalTime>89</TotalTime>
  <Words>113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Custom Design</vt:lpstr>
      <vt:lpstr>1_Custom Design</vt:lpstr>
      <vt:lpstr>EU-HYBNET Layout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Rashel Talukder</dc:creator>
  <cp:lastModifiedBy>Julia Nevmerzhitskaya</cp:lastModifiedBy>
  <cp:revision>19</cp:revision>
  <cp:lastPrinted>2020-04-14T12:34:21Z</cp:lastPrinted>
  <dcterms:created xsi:type="dcterms:W3CDTF">2020-04-22T15:28:25Z</dcterms:created>
  <dcterms:modified xsi:type="dcterms:W3CDTF">2020-11-27T12:03:12Z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0x010100A853ABC94015C94DA52F131AFDE6B5A2</vt:lpwstr>
  </property>
</Properties>
</file>